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8" r:id="rId2"/>
    <p:sldId id="275" r:id="rId3"/>
    <p:sldId id="276" r:id="rId4"/>
    <p:sldId id="277" r:id="rId5"/>
    <p:sldId id="287" r:id="rId6"/>
    <p:sldId id="278" r:id="rId7"/>
    <p:sldId id="288" r:id="rId8"/>
    <p:sldId id="279" r:id="rId9"/>
    <p:sldId id="280" r:id="rId10"/>
    <p:sldId id="271" r:id="rId11"/>
    <p:sldId id="281" r:id="rId12"/>
    <p:sldId id="282" r:id="rId13"/>
    <p:sldId id="283" r:id="rId14"/>
    <p:sldId id="284" r:id="rId15"/>
    <p:sldId id="285" r:id="rId16"/>
    <p:sldId id="286" r:id="rId17"/>
    <p:sldId id="289" r:id="rId18"/>
    <p:sldId id="272" r:id="rId19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844824"/>
            <a:ext cx="712656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3573016"/>
            <a:ext cx="7128792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68D85-D702-496B-9AC1-75A848BA62B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77277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68D85-D702-496B-9AC1-75A848BA62B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08096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theme" Target="../theme/theme1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10" Type="http://schemas.openxmlformats.org/officeDocument/2006/relationships/image" Target="../media/image7.png"/><Relationship Id="rId4" Type="http://schemas.openxmlformats.org/officeDocument/2006/relationships/image" Target="../media/image1.jpeg"/><Relationship Id="rId9" Type="http://schemas.openxmlformats.org/officeDocument/2006/relationships/image" Target="../media/image6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124745"/>
            <a:ext cx="7283152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r-F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00807"/>
            <a:ext cx="7283152" cy="45237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2280" y="6560259"/>
            <a:ext cx="648072" cy="1961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C00000"/>
                </a:solidFill>
              </a:defRPr>
            </a:lvl1pPr>
          </a:lstStyle>
          <a:p>
            <a:fld id="{5FB68D85-D702-496B-9AC1-75A848BA62BF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7" name="Rectangle 6"/>
          <p:cNvSpPr/>
          <p:nvPr/>
        </p:nvSpPr>
        <p:spPr>
          <a:xfrm>
            <a:off x="7956376" y="0"/>
            <a:ext cx="1187624" cy="6858000"/>
          </a:xfrm>
          <a:prstGeom prst="rect">
            <a:avLst/>
          </a:prstGeom>
          <a:solidFill>
            <a:srgbClr val="004A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Picture 2" descr="P:\1_En cours\Sites\Shutterstock photos\web\precision_measurement_too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260648"/>
            <a:ext cx="900000" cy="69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P:\1_En cours\Sites\Shutterstock photos\web\tanker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1412776"/>
            <a:ext cx="900000" cy="65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P:\1_En cours\Sites\Shutterstock photos\web\radar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2515476"/>
            <a:ext cx="900000" cy="69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P:\1_En cours\Sites\Shutterstock photos\web\medical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3717032"/>
            <a:ext cx="900000" cy="67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P:\1_En cours\Sites\Shutterstock photos\web\blood-pressure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4843799"/>
            <a:ext cx="900000" cy="60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P:\1_En cours\Sites\Shutterstock photos\web\gold_scales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5923694"/>
            <a:ext cx="900000" cy="60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0371"/>
            <a:ext cx="934349" cy="934349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445416" y="315159"/>
            <a:ext cx="6408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solidFill>
                  <a:srgbClr val="0070C0"/>
                </a:solidFill>
              </a:rPr>
              <a:t>OIML</a:t>
            </a:r>
            <a:r>
              <a:rPr lang="en-GB" sz="3200" baseline="0" dirty="0">
                <a:solidFill>
                  <a:srgbClr val="0070C0"/>
                </a:solidFill>
              </a:rPr>
              <a:t> Certification System (OIML-CS)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563888" y="6519827"/>
            <a:ext cx="12682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rgbClr val="FF0000"/>
                </a:solidFill>
              </a:rPr>
              <a:t>OIML-CS Seminar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95536" y="6519826"/>
            <a:ext cx="13962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rgbClr val="FF0000"/>
                </a:solidFill>
              </a:rPr>
              <a:t>Moscow,</a:t>
            </a:r>
            <a:r>
              <a:rPr lang="en-GB" sz="1200" baseline="0" dirty="0">
                <a:solidFill>
                  <a:srgbClr val="FF0000"/>
                </a:solidFill>
              </a:rPr>
              <a:t> May 2018</a:t>
            </a:r>
            <a:endParaRPr lang="en-GB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429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baseline="0">
          <a:solidFill>
            <a:srgbClr val="C00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cock.oosterman@oiml.org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oiml.org/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318" y="1484784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nl-NL" dirty="0"/>
              <a:t>Review and </a:t>
            </a:r>
            <a:r>
              <a:rPr lang="nl-NL" dirty="0" err="1"/>
              <a:t>approval</a:t>
            </a:r>
            <a:r>
              <a:rPr lang="nl-NL" dirty="0"/>
              <a:t> of OIML </a:t>
            </a:r>
            <a:r>
              <a:rPr lang="nl-NL" dirty="0" err="1"/>
              <a:t>IAs</a:t>
            </a:r>
            <a:r>
              <a:rPr lang="nl-NL" dirty="0"/>
              <a:t>, </a:t>
            </a:r>
            <a:r>
              <a:rPr lang="nl-NL" dirty="0" err="1"/>
              <a:t>TLs</a:t>
            </a:r>
            <a:r>
              <a:rPr lang="nl-NL" dirty="0"/>
              <a:t> and Experts</a:t>
            </a:r>
          </a:p>
        </p:txBody>
      </p:sp>
      <p:sp>
        <p:nvSpPr>
          <p:cNvPr id="5" name="Subtitle 2"/>
          <p:cNvSpPr>
            <a:spLocks noGrp="1"/>
          </p:cNvSpPr>
          <p:nvPr/>
        </p:nvSpPr>
        <p:spPr>
          <a:xfrm>
            <a:off x="467544" y="2492896"/>
            <a:ext cx="7128792" cy="33123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>
                <a:solidFill>
                  <a:schemeClr val="tx1"/>
                </a:solidFill>
              </a:rPr>
              <a:t>COOMET </a:t>
            </a:r>
            <a:r>
              <a:rPr lang="fr-FR" sz="2800" dirty="0" err="1">
                <a:solidFill>
                  <a:schemeClr val="tx1"/>
                </a:solidFill>
              </a:rPr>
              <a:t>Seminar</a:t>
            </a:r>
            <a:r>
              <a:rPr lang="fr-FR" sz="2800" dirty="0">
                <a:solidFill>
                  <a:schemeClr val="tx1"/>
                </a:solidFill>
              </a:rPr>
              <a:t> </a:t>
            </a:r>
          </a:p>
          <a:p>
            <a:r>
              <a:rPr lang="fr-FR" sz="2800" dirty="0">
                <a:solidFill>
                  <a:schemeClr val="tx1"/>
                </a:solidFill>
              </a:rPr>
              <a:t>OIML Certification System (OIML-CS)</a:t>
            </a:r>
          </a:p>
          <a:p>
            <a:r>
              <a:rPr lang="fr-FR" sz="2400" dirty="0">
                <a:solidFill>
                  <a:schemeClr val="tx1"/>
                </a:solidFill>
              </a:rPr>
              <a:t>Moscow, </a:t>
            </a:r>
            <a:r>
              <a:rPr lang="fr-FR" sz="2400" dirty="0" err="1">
                <a:solidFill>
                  <a:schemeClr val="tx1"/>
                </a:solidFill>
              </a:rPr>
              <a:t>Russian</a:t>
            </a:r>
            <a:r>
              <a:rPr lang="fr-FR" sz="2400" dirty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Federation</a:t>
            </a:r>
            <a:r>
              <a:rPr lang="fr-FR" sz="2400" dirty="0">
                <a:solidFill>
                  <a:schemeClr val="tx1"/>
                </a:solidFill>
              </a:rPr>
              <a:t>, May 2018</a:t>
            </a:r>
          </a:p>
          <a:p>
            <a:endParaRPr lang="fr-FR" dirty="0">
              <a:solidFill>
                <a:schemeClr val="tx1"/>
              </a:solidFill>
            </a:endParaRPr>
          </a:p>
          <a:p>
            <a:r>
              <a:rPr lang="fr-FR" sz="2000" dirty="0">
                <a:solidFill>
                  <a:schemeClr val="tx1"/>
                </a:solidFill>
              </a:rPr>
              <a:t>Cock Oosterman</a:t>
            </a:r>
            <a:br>
              <a:rPr lang="fr-FR" sz="2000" dirty="0">
                <a:solidFill>
                  <a:schemeClr val="tx1"/>
                </a:solidFill>
              </a:rPr>
            </a:br>
            <a:r>
              <a:rPr lang="fr-FR" sz="2000" dirty="0">
                <a:solidFill>
                  <a:schemeClr val="tx1"/>
                </a:solidFill>
              </a:rPr>
              <a:t>OIML-CS Management </a:t>
            </a:r>
            <a:r>
              <a:rPr lang="fr-FR" sz="2000" dirty="0" err="1">
                <a:solidFill>
                  <a:schemeClr val="tx1"/>
                </a:solidFill>
              </a:rPr>
              <a:t>Committee</a:t>
            </a:r>
            <a:r>
              <a:rPr lang="fr-FR" sz="2000" dirty="0">
                <a:solidFill>
                  <a:schemeClr val="tx1"/>
                </a:solidFill>
              </a:rPr>
              <a:t> </a:t>
            </a:r>
            <a:r>
              <a:rPr lang="fr-FR" sz="2000" dirty="0" err="1">
                <a:solidFill>
                  <a:schemeClr val="tx1"/>
                </a:solidFill>
              </a:rPr>
              <a:t>Chairperson</a:t>
            </a:r>
            <a:endParaRPr lang="fr-FR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078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GB"/>
          </a:p>
        </p:txBody>
      </p:sp>
      <p:cxnSp>
        <p:nvCxnSpPr>
          <p:cNvPr id="4" name="Straight Connector 3"/>
          <p:cNvCxnSpPr/>
          <p:nvPr/>
        </p:nvCxnSpPr>
        <p:spPr>
          <a:xfrm>
            <a:off x="1692127" y="5210919"/>
            <a:ext cx="0" cy="5941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2772023" y="4671566"/>
            <a:ext cx="0" cy="11334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3851921" y="3915520"/>
            <a:ext cx="0" cy="19442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5040164" y="3321397"/>
            <a:ext cx="0" cy="243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16"/>
          <p:cNvSpPr txBox="1">
            <a:spLocks noChangeArrowheads="1"/>
          </p:cNvSpPr>
          <p:nvPr/>
        </p:nvSpPr>
        <p:spPr bwMode="auto">
          <a:xfrm>
            <a:off x="1962398" y="5913388"/>
            <a:ext cx="473206" cy="248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nl-NL" altLang="nl-NL" sz="1013"/>
              <a:t>2016</a:t>
            </a:r>
          </a:p>
        </p:txBody>
      </p:sp>
      <p:sp>
        <p:nvSpPr>
          <p:cNvPr id="9" name="TextBox 17"/>
          <p:cNvSpPr txBox="1">
            <a:spLocks noChangeArrowheads="1"/>
          </p:cNvSpPr>
          <p:nvPr/>
        </p:nvSpPr>
        <p:spPr bwMode="auto">
          <a:xfrm>
            <a:off x="3042295" y="5913388"/>
            <a:ext cx="473206" cy="248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nl-NL" altLang="nl-NL" sz="1013"/>
              <a:t>2017</a:t>
            </a:r>
          </a:p>
        </p:txBody>
      </p:sp>
      <p:sp>
        <p:nvSpPr>
          <p:cNvPr id="10" name="TextBox 18"/>
          <p:cNvSpPr txBox="1">
            <a:spLocks noChangeArrowheads="1"/>
          </p:cNvSpPr>
          <p:nvPr/>
        </p:nvSpPr>
        <p:spPr bwMode="auto">
          <a:xfrm>
            <a:off x="4176961" y="5913388"/>
            <a:ext cx="473206" cy="248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nl-NL" altLang="nl-NL" sz="1013"/>
              <a:t>2018</a:t>
            </a:r>
          </a:p>
        </p:txBody>
      </p:sp>
      <p:sp>
        <p:nvSpPr>
          <p:cNvPr id="11" name="TextBox 19"/>
          <p:cNvSpPr txBox="1">
            <a:spLocks noChangeArrowheads="1"/>
          </p:cNvSpPr>
          <p:nvPr/>
        </p:nvSpPr>
        <p:spPr bwMode="auto">
          <a:xfrm>
            <a:off x="5310436" y="5913388"/>
            <a:ext cx="473206" cy="248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nl-NL" altLang="nl-NL" sz="1013"/>
              <a:t>2019</a:t>
            </a:r>
          </a:p>
        </p:txBody>
      </p:sp>
      <p:sp>
        <p:nvSpPr>
          <p:cNvPr id="12" name="Right Arrow 11"/>
          <p:cNvSpPr/>
          <p:nvPr/>
        </p:nvSpPr>
        <p:spPr>
          <a:xfrm>
            <a:off x="2070746" y="4778723"/>
            <a:ext cx="1781175" cy="594122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013"/>
          </a:p>
        </p:txBody>
      </p:sp>
      <p:sp>
        <p:nvSpPr>
          <p:cNvPr id="13" name="Rectangle 12"/>
          <p:cNvSpPr/>
          <p:nvPr/>
        </p:nvSpPr>
        <p:spPr>
          <a:xfrm>
            <a:off x="3851920" y="4725144"/>
            <a:ext cx="2700338" cy="809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013"/>
          </a:p>
        </p:txBody>
      </p:sp>
      <p:sp>
        <p:nvSpPr>
          <p:cNvPr id="14" name="Rectangle 13"/>
          <p:cNvSpPr/>
          <p:nvPr/>
        </p:nvSpPr>
        <p:spPr>
          <a:xfrm>
            <a:off x="5040165" y="3915519"/>
            <a:ext cx="1512094" cy="809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013"/>
          </a:p>
        </p:txBody>
      </p:sp>
      <p:cxnSp>
        <p:nvCxnSpPr>
          <p:cNvPr id="15" name="Straight Connector 14"/>
          <p:cNvCxnSpPr/>
          <p:nvPr/>
        </p:nvCxnSpPr>
        <p:spPr>
          <a:xfrm>
            <a:off x="6121252" y="2780854"/>
            <a:ext cx="0" cy="29706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6121252" y="3321398"/>
            <a:ext cx="431006" cy="5941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013"/>
          </a:p>
        </p:txBody>
      </p:sp>
      <p:sp>
        <p:nvSpPr>
          <p:cNvPr id="17" name="TextBox 20"/>
          <p:cNvSpPr txBox="1">
            <a:spLocks noChangeArrowheads="1"/>
          </p:cNvSpPr>
          <p:nvPr/>
        </p:nvSpPr>
        <p:spPr bwMode="auto">
          <a:xfrm>
            <a:off x="4209419" y="4995416"/>
            <a:ext cx="1329210" cy="248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nl-NL" sz="1013" dirty="0"/>
              <a:t>R60,76            R49</a:t>
            </a:r>
          </a:p>
        </p:txBody>
      </p:sp>
      <p:sp>
        <p:nvSpPr>
          <p:cNvPr id="18" name="TextBox 21"/>
          <p:cNvSpPr txBox="1">
            <a:spLocks noChangeArrowheads="1"/>
          </p:cNvSpPr>
          <p:nvPr/>
        </p:nvSpPr>
        <p:spPr bwMode="auto">
          <a:xfrm>
            <a:off x="5040164" y="4184601"/>
            <a:ext cx="1221809" cy="248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nl-NL" sz="1013" dirty="0"/>
              <a:t>R46, 51, 117, 137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1931831" y="2744821"/>
            <a:ext cx="338554" cy="2195827"/>
            <a:chOff x="2867414" y="1347474"/>
            <a:chExt cx="338554" cy="2195827"/>
          </a:xfrm>
        </p:grpSpPr>
        <p:cxnSp>
          <p:nvCxnSpPr>
            <p:cNvPr id="20" name="Straight Arrow Connector 19"/>
            <p:cNvCxnSpPr/>
            <p:nvPr/>
          </p:nvCxnSpPr>
          <p:spPr>
            <a:xfrm>
              <a:off x="3059906" y="2680098"/>
              <a:ext cx="0" cy="86320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21" name="TextBox 40"/>
            <p:cNvSpPr txBox="1">
              <a:spLocks noChangeArrowheads="1"/>
            </p:cNvSpPr>
            <p:nvPr/>
          </p:nvSpPr>
          <p:spPr bwMode="auto">
            <a:xfrm rot="16200000">
              <a:off x="2385711" y="1829177"/>
              <a:ext cx="130195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nl-NL" sz="1600" dirty="0"/>
                <a:t>Assessment</a:t>
              </a:r>
              <a:endParaRPr lang="en-GB" altLang="nl-NL" sz="1013" dirty="0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2363434" y="3156438"/>
            <a:ext cx="338554" cy="1784210"/>
            <a:chOff x="3299017" y="1759091"/>
            <a:chExt cx="338554" cy="1784210"/>
          </a:xfrm>
        </p:grpSpPr>
        <p:cxnSp>
          <p:nvCxnSpPr>
            <p:cNvPr id="23" name="Straight Arrow Connector 22"/>
            <p:cNvCxnSpPr/>
            <p:nvPr/>
          </p:nvCxnSpPr>
          <p:spPr>
            <a:xfrm>
              <a:off x="3492104" y="2680098"/>
              <a:ext cx="0" cy="86320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24" name="TextBox 41"/>
            <p:cNvSpPr txBox="1">
              <a:spLocks noChangeArrowheads="1"/>
            </p:cNvSpPr>
            <p:nvPr/>
          </p:nvSpPr>
          <p:spPr bwMode="auto">
            <a:xfrm rot="16200000">
              <a:off x="3068184" y="1989924"/>
              <a:ext cx="80021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nl-NL" sz="1600" dirty="0"/>
                <a:t>Report</a:t>
              </a:r>
              <a:endParaRPr lang="en-GB" altLang="nl-NL" sz="1400" dirty="0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849803" y="2861841"/>
            <a:ext cx="338554" cy="2078807"/>
            <a:chOff x="3785386" y="1464494"/>
            <a:chExt cx="338554" cy="2078807"/>
          </a:xfrm>
        </p:grpSpPr>
        <p:cxnSp>
          <p:nvCxnSpPr>
            <p:cNvPr id="26" name="Straight Arrow Connector 25"/>
            <p:cNvCxnSpPr/>
            <p:nvPr/>
          </p:nvCxnSpPr>
          <p:spPr>
            <a:xfrm>
              <a:off x="3924300" y="2680098"/>
              <a:ext cx="0" cy="86320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27" name="TextBox 42"/>
            <p:cNvSpPr txBox="1">
              <a:spLocks noChangeArrowheads="1"/>
            </p:cNvSpPr>
            <p:nvPr/>
          </p:nvSpPr>
          <p:spPr bwMode="auto">
            <a:xfrm rot="16200000">
              <a:off x="3362193" y="1887687"/>
              <a:ext cx="118494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nl-NL" sz="1600" dirty="0"/>
                <a:t>Application</a:t>
              </a:r>
              <a:endParaRPr lang="en-GB" altLang="nl-NL" sz="1013" dirty="0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3227232" y="3047033"/>
            <a:ext cx="338554" cy="1893615"/>
            <a:chOff x="4162815" y="1649686"/>
            <a:chExt cx="338554" cy="1893615"/>
          </a:xfrm>
        </p:grpSpPr>
        <p:cxnSp>
          <p:nvCxnSpPr>
            <p:cNvPr id="29" name="Straight Arrow Connector 28"/>
            <p:cNvCxnSpPr/>
            <p:nvPr/>
          </p:nvCxnSpPr>
          <p:spPr>
            <a:xfrm>
              <a:off x="4301729" y="2680098"/>
              <a:ext cx="0" cy="86320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30" name="TextBox 43"/>
            <p:cNvSpPr txBox="1">
              <a:spLocks noChangeArrowheads="1"/>
            </p:cNvSpPr>
            <p:nvPr/>
          </p:nvSpPr>
          <p:spPr bwMode="auto">
            <a:xfrm rot="16200000">
              <a:off x="3904731" y="1907770"/>
              <a:ext cx="85472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nl-NL" sz="1600" dirty="0"/>
                <a:t>Review</a:t>
              </a:r>
              <a:endParaRPr lang="en-GB" altLang="nl-NL" sz="1013" dirty="0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3709022" y="2938916"/>
            <a:ext cx="338554" cy="2001732"/>
            <a:chOff x="4644605" y="1541569"/>
            <a:chExt cx="338554" cy="2001732"/>
          </a:xfrm>
        </p:grpSpPr>
        <p:cxnSp>
          <p:nvCxnSpPr>
            <p:cNvPr id="32" name="Straight Arrow Connector 31"/>
            <p:cNvCxnSpPr/>
            <p:nvPr/>
          </p:nvCxnSpPr>
          <p:spPr>
            <a:xfrm>
              <a:off x="4787504" y="2680098"/>
              <a:ext cx="0" cy="86320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33" name="TextBox 44"/>
            <p:cNvSpPr txBox="1">
              <a:spLocks noChangeArrowheads="1"/>
            </p:cNvSpPr>
            <p:nvPr/>
          </p:nvSpPr>
          <p:spPr bwMode="auto">
            <a:xfrm rot="16200000">
              <a:off x="4339232" y="1846942"/>
              <a:ext cx="94929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nl-NL" sz="1600" dirty="0"/>
                <a:t>MC vote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3257798" y="2161997"/>
            <a:ext cx="2299896" cy="2454800"/>
            <a:chOff x="4193381" y="764650"/>
            <a:chExt cx="2299896" cy="2454800"/>
          </a:xfrm>
        </p:grpSpPr>
        <p:sp>
          <p:nvSpPr>
            <p:cNvPr id="35" name="Right Arrow 34"/>
            <p:cNvSpPr/>
            <p:nvPr/>
          </p:nvSpPr>
          <p:spPr>
            <a:xfrm>
              <a:off x="4193381" y="2625328"/>
              <a:ext cx="1782366" cy="594122"/>
            </a:xfrm>
            <a:prstGeom prst="rightArrow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1013"/>
            </a:p>
          </p:txBody>
        </p:sp>
        <p:cxnSp>
          <p:nvCxnSpPr>
            <p:cNvPr id="36" name="Straight Arrow Connector 35"/>
            <p:cNvCxnSpPr/>
            <p:nvPr/>
          </p:nvCxnSpPr>
          <p:spPr>
            <a:xfrm>
              <a:off x="4463654" y="1168004"/>
              <a:ext cx="0" cy="161925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sp>
          <p:nvSpPr>
            <p:cNvPr id="37" name="TextBox 47"/>
            <p:cNvSpPr txBox="1">
              <a:spLocks noChangeArrowheads="1"/>
            </p:cNvSpPr>
            <p:nvPr/>
          </p:nvSpPr>
          <p:spPr bwMode="auto">
            <a:xfrm>
              <a:off x="4472659" y="764650"/>
              <a:ext cx="202061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nl-NL" sz="1800" dirty="0"/>
                <a:t>Assessment</a:t>
              </a:r>
              <a:br>
                <a:rPr lang="en-GB" altLang="nl-NL" sz="1013" dirty="0"/>
              </a:br>
              <a:r>
                <a:rPr lang="en-GB" altLang="nl-NL" sz="1800" dirty="0"/>
                <a:t>R46+51+117+137</a:t>
              </a:r>
              <a:endParaRPr lang="en-GB" altLang="nl-NL" sz="1013" dirty="0"/>
            </a:p>
          </p:txBody>
        </p:sp>
      </p:grpSp>
      <p:sp>
        <p:nvSpPr>
          <p:cNvPr id="38" name="7-Point Star 37"/>
          <p:cNvSpPr/>
          <p:nvPr/>
        </p:nvSpPr>
        <p:spPr>
          <a:xfrm>
            <a:off x="3371820" y="5380583"/>
            <a:ext cx="325041" cy="30837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013"/>
          </a:p>
        </p:txBody>
      </p:sp>
      <p:sp>
        <p:nvSpPr>
          <p:cNvPr id="39" name="Right Arrow 38"/>
          <p:cNvSpPr/>
          <p:nvPr/>
        </p:nvSpPr>
        <p:spPr>
          <a:xfrm>
            <a:off x="4338886" y="3266629"/>
            <a:ext cx="1782366" cy="594122"/>
          </a:xfrm>
          <a:prstGeom prst="right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013"/>
          </a:p>
        </p:txBody>
      </p:sp>
      <p:cxnSp>
        <p:nvCxnSpPr>
          <p:cNvPr id="40" name="Straight Arrow Connector 39"/>
          <p:cNvCxnSpPr/>
          <p:nvPr/>
        </p:nvCxnSpPr>
        <p:spPr>
          <a:xfrm>
            <a:off x="4746743" y="1830826"/>
            <a:ext cx="0" cy="161925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2825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3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687" y="1124744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en-GB" dirty="0"/>
              <a:t>Test Laboratories Forum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11</a:t>
            </a:fld>
            <a:endParaRPr lang="fr-FR"/>
          </a:p>
        </p:txBody>
      </p:sp>
      <p:pic>
        <p:nvPicPr>
          <p:cNvPr id="5" name="Content Placeholder 7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02" y="1700213"/>
            <a:ext cx="6268246" cy="452437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4697424" y="4797152"/>
            <a:ext cx="1656184" cy="864096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054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687" y="1124744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en-GB" dirty="0"/>
              <a:t>Test Laboratories Forum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12</a:t>
            </a:fld>
            <a:endParaRPr lang="fr-FR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700807"/>
            <a:ext cx="7067128" cy="4536505"/>
          </a:xfrm>
        </p:spPr>
        <p:txBody>
          <a:bodyPr>
            <a:noAutofit/>
          </a:bodyPr>
          <a:lstStyle/>
          <a:p>
            <a:pPr marL="269875" indent="-269875">
              <a:spcBef>
                <a:spcPts val="0"/>
              </a:spcBef>
            </a:pPr>
            <a:r>
              <a:rPr lang="en-US" sz="2800" dirty="0">
                <a:cs typeface="Arial" panose="020B0604020202020204" pitchFamily="34" charset="0"/>
              </a:rPr>
              <a:t>‘Virtual’ platform</a:t>
            </a:r>
          </a:p>
          <a:p>
            <a:pPr marL="269875" indent="-269875">
              <a:spcBef>
                <a:spcPts val="0"/>
              </a:spcBef>
            </a:pPr>
            <a:r>
              <a:rPr lang="en-US" sz="2800" dirty="0">
                <a:cs typeface="Arial" panose="020B0604020202020204" pitchFamily="34" charset="0"/>
              </a:rPr>
              <a:t>Aim: Promote exchange of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>
                <a:cs typeface="Arial" panose="020B0604020202020204" pitchFamily="34" charset="0"/>
              </a:rPr>
              <a:t>   experience of the people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>
                <a:cs typeface="Arial" panose="020B0604020202020204" pitchFamily="34" charset="0"/>
              </a:rPr>
              <a:t>   who execute the testing of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>
                <a:cs typeface="Arial" panose="020B0604020202020204" pitchFamily="34" charset="0"/>
              </a:rPr>
              <a:t>   the measuring instruments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>
                <a:cs typeface="Arial" panose="020B0604020202020204" pitchFamily="34" charset="0"/>
              </a:rPr>
              <a:t>   in the test laboratories of the participating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>
                <a:cs typeface="Arial" panose="020B0604020202020204" pitchFamily="34" charset="0"/>
              </a:rPr>
              <a:t>   OIML Issuing Authorities</a:t>
            </a:r>
          </a:p>
          <a:p>
            <a:pPr marL="266700" indent="-266700">
              <a:spcBef>
                <a:spcPts val="0"/>
              </a:spcBef>
            </a:pPr>
            <a:r>
              <a:rPr lang="en-US" sz="2800" dirty="0">
                <a:cs typeface="Arial" panose="020B0604020202020204" pitchFamily="34" charset="0"/>
              </a:rPr>
              <a:t>Objective: Harmonization of the application and continuous improvement and update of the corresponding OIML recommendations</a:t>
            </a:r>
          </a:p>
        </p:txBody>
      </p:sp>
      <p:pic>
        <p:nvPicPr>
          <p:cNvPr id="6" name="Picture 4" descr="http://www.worldbusinessweb.net/mod/isol_content/graphics/pic_web_conferencing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5" y="1916832"/>
            <a:ext cx="2712301" cy="2034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81117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687" y="1124744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en-GB" dirty="0"/>
              <a:t>Board of Appeal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13</a:t>
            </a:fld>
            <a:endParaRPr lang="fr-FR"/>
          </a:p>
        </p:txBody>
      </p:sp>
      <p:pic>
        <p:nvPicPr>
          <p:cNvPr id="5" name="Content Placeholder 7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02" y="1700213"/>
            <a:ext cx="6268246" cy="452437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3491880" y="3573016"/>
            <a:ext cx="1152128" cy="72008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054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687" y="1124744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en-GB" dirty="0"/>
              <a:t>Board of Appeal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14</a:t>
            </a:fld>
            <a:endParaRPr lang="fr-FR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The BoA is independent of the MC</a:t>
            </a:r>
            <a:endParaRPr lang="en-GB" dirty="0"/>
          </a:p>
          <a:p>
            <a:r>
              <a:rPr lang="en-US" sz="3200" dirty="0"/>
              <a:t>Composition</a:t>
            </a:r>
            <a:endParaRPr lang="en-GB" sz="3200" dirty="0"/>
          </a:p>
          <a:p>
            <a:pPr lvl="1"/>
            <a:r>
              <a:rPr lang="en-US" dirty="0"/>
              <a:t>a Chairperson appointed by the CIML; and</a:t>
            </a:r>
            <a:endParaRPr lang="en-GB" dirty="0"/>
          </a:p>
          <a:p>
            <a:pPr lvl="1"/>
            <a:r>
              <a:rPr lang="en-US" dirty="0"/>
              <a:t>four members appointed by the CIML.</a:t>
            </a:r>
            <a:endParaRPr lang="en-GB" dirty="0"/>
          </a:p>
          <a:p>
            <a:r>
              <a:rPr lang="en-US" dirty="0"/>
              <a:t>Tasks of the BoA </a:t>
            </a:r>
            <a:endParaRPr lang="en-GB" dirty="0"/>
          </a:p>
          <a:p>
            <a:pPr lvl="1"/>
            <a:r>
              <a:rPr lang="en-US" dirty="0"/>
              <a:t>manage appeals against decisions of the MC relating to</a:t>
            </a:r>
            <a:r>
              <a:rPr lang="en-GB" dirty="0"/>
              <a:t> </a:t>
            </a:r>
            <a:r>
              <a:rPr lang="en-US" dirty="0"/>
              <a:t>participation in the OIML-CS, and</a:t>
            </a:r>
            <a:r>
              <a:rPr lang="en-GB" dirty="0"/>
              <a:t> </a:t>
            </a:r>
            <a:r>
              <a:rPr lang="en-US" dirty="0"/>
              <a:t>Legal Metrology experts and QMS experts,</a:t>
            </a:r>
            <a:endParaRPr lang="en-GB" dirty="0"/>
          </a:p>
          <a:p>
            <a:pPr lvl="1"/>
            <a:r>
              <a:rPr lang="en-US" dirty="0"/>
              <a:t>recommend solutions to any other dispute referred to it with regard to the application of the rules of the OIML-CS.</a:t>
            </a:r>
            <a:endParaRPr lang="en-US" sz="62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16869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687" y="1124744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en-GB" dirty="0"/>
              <a:t>OIML Technical Committees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15</a:t>
            </a:fld>
            <a:endParaRPr lang="fr-FR"/>
          </a:p>
        </p:txBody>
      </p:sp>
      <p:pic>
        <p:nvPicPr>
          <p:cNvPr id="5" name="Content Placeholder 7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02" y="1700213"/>
            <a:ext cx="6268246" cy="452437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1115616" y="3717032"/>
            <a:ext cx="1728192" cy="2088232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054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687" y="1124744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en-GB" dirty="0"/>
              <a:t>OIML Technical Committees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16</a:t>
            </a:fld>
            <a:endParaRPr lang="fr-FR"/>
          </a:p>
        </p:txBody>
      </p:sp>
      <p:pic>
        <p:nvPicPr>
          <p:cNvPr id="5" name="Content Placeholder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173568"/>
            <a:ext cx="2269338" cy="2575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609249" y="1844824"/>
            <a:ext cx="70567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CH" sz="2800" dirty="0">
                <a:cs typeface="Arial" panose="020B0604020202020204" pitchFamily="34" charset="0"/>
              </a:rPr>
              <a:t>Target: Development of technical requirements</a:t>
            </a:r>
          </a:p>
        </p:txBody>
      </p:sp>
      <p:pic>
        <p:nvPicPr>
          <p:cNvPr id="9" name="Picture 8" descr="http://www.k-tt.de/jpeto_cache/Global_Star_V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7761" y="5327481"/>
            <a:ext cx="1346598" cy="1197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http://www.waagen-runtemund.de/Produktprogramm/Waegezellen/files/hbm_rtc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7526" y="4485898"/>
            <a:ext cx="1303534" cy="557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4" descr="http://www.duden.de/_media_/full/G/Gaszaehler-20102013458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013" y="5624930"/>
            <a:ext cx="801369" cy="900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http://www.schumann-gmbh.de/images/Poscale%20proPOScalePro1_Vorne_mechanisch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525800"/>
            <a:ext cx="1004430" cy="1508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Detail Bild Band-Kontrollwaage FPK nach Fertigpackungsverordnung, geeicht vergrößern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2914" y="2943185"/>
            <a:ext cx="1195764" cy="1195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2483768" y="2715127"/>
            <a:ext cx="3465564" cy="3810217"/>
          </a:xfrm>
          <a:prstGeom prst="rect">
            <a:avLst/>
          </a:prstGeom>
          <a:solidFill>
            <a:sysClr val="window" lastClr="FFFFFF"/>
          </a:solidFill>
        </p:spPr>
        <p:txBody>
          <a:bodyPr vert="horz" lIns="91440" tIns="45720" rIns="91440" bIns="45720" rtlCol="0">
            <a:noAutofit/>
          </a:bodyPr>
          <a:lstStyle>
            <a:lvl1pPr marL="266700" indent="-266700" algn="l" defTabSz="4572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542925" indent="-276225" algn="l" defTabSz="457200" rtl="0" eaLnBrk="1" latinLnBrk="0" hangingPunct="1">
              <a:spcBef>
                <a:spcPts val="1200"/>
              </a:spcBef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809625" indent="-266700" algn="l" defTabSz="457200" rtl="0" eaLnBrk="1" latinLnBrk="0" hangingPunct="1">
              <a:spcBef>
                <a:spcPts val="1200"/>
              </a:spcBef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076325" indent="-266700" algn="l" defTabSz="457200" rtl="0" eaLnBrk="1" latinLnBrk="0" hangingPunct="1">
              <a:spcBef>
                <a:spcPts val="1200"/>
              </a:spcBef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343025" indent="-266700" algn="l" defTabSz="457200" rtl="0" eaLnBrk="1" latinLnBrk="0" hangingPunct="1">
              <a:spcBef>
                <a:spcPts val="1200"/>
              </a:spcBef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spcBef>
                <a:spcPts val="1200"/>
              </a:spcBef>
              <a:buClr>
                <a:srgbClr val="000066"/>
              </a:buClr>
              <a:buSzTx/>
              <a:buNone/>
              <a:tabLst>
                <a:tab pos="355600" algn="l"/>
              </a:tabLst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R 46 (electricity meters)</a:t>
            </a:r>
          </a:p>
          <a:p>
            <a:pPr marL="627063" marR="0" lvl="0" indent="-627063" algn="l" defTabSz="457200" rtl="0" eaLnBrk="1" fontAlgn="auto" latinLnBrk="0" hangingPunct="1">
              <a:spcBef>
                <a:spcPts val="1200"/>
              </a:spcBef>
              <a:buClr>
                <a:srgbClr val="000066"/>
              </a:buClr>
              <a:buSzTx/>
              <a:buNone/>
              <a:tabLst>
                <a:tab pos="355600" algn="l"/>
              </a:tabLst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R 51 (automatic</a:t>
            </a:r>
            <a:r>
              <a:rPr kumimoji="0" lang="en-US" sz="2000" i="0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  <a:r>
              <a:rPr kumimoji="0" lang="en-US" sz="2000" i="0" u="none" strike="noStrike" kern="1200" cap="none" spc="0" normalizeH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catchweighers</a:t>
            </a:r>
            <a:endParaRPr kumimoji="0" lang="en-US" sz="2000" i="0" u="none" strike="noStrike" kern="1200" cap="none" spc="0" normalizeH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l" defTabSz="457200" rtl="0" eaLnBrk="1" fontAlgn="auto" latinLnBrk="0" hangingPunct="1">
              <a:spcBef>
                <a:spcPts val="1200"/>
              </a:spcBef>
              <a:buClr>
                <a:srgbClr val="000066"/>
              </a:buClr>
              <a:buSzTx/>
              <a:buNone/>
              <a:tabLst>
                <a:tab pos="355600" algn="l"/>
              </a:tabLst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R 49 (water meters)</a:t>
            </a:r>
          </a:p>
          <a:p>
            <a:pPr marL="0" marR="0" lvl="0" indent="0" algn="l" defTabSz="457200" rtl="0" eaLnBrk="1" fontAlgn="auto" latinLnBrk="0" hangingPunct="1">
              <a:spcBef>
                <a:spcPts val="1200"/>
              </a:spcBef>
              <a:buClr>
                <a:srgbClr val="000066"/>
              </a:buClr>
              <a:buSzTx/>
              <a:buNone/>
              <a:tabLst>
                <a:tab pos="355600" algn="l"/>
              </a:tabLst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R 60 (load cells)</a:t>
            </a:r>
          </a:p>
          <a:p>
            <a:pPr marL="627063" marR="0" lvl="0" indent="-627063" algn="l" defTabSz="457200" rtl="0" eaLnBrk="1" fontAlgn="auto" latinLnBrk="0" hangingPunct="1">
              <a:spcBef>
                <a:spcPts val="1200"/>
              </a:spcBef>
              <a:buClr>
                <a:srgbClr val="000066"/>
              </a:buClr>
              <a:buSzTx/>
              <a:buNone/>
              <a:tabLst>
                <a:tab pos="355600" algn="l"/>
              </a:tabLst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R 76 (non-automatic</a:t>
            </a:r>
            <a:r>
              <a:rPr kumimoji="0" lang="en-US" sz="2000" i="0" u="none" strike="noStrike" kern="1200" cap="none" spc="0" normalizeH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weighing instruments</a:t>
            </a: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)</a:t>
            </a:r>
          </a:p>
          <a:p>
            <a:pPr marL="0" marR="0" lvl="0" indent="0" algn="l" defTabSz="457200" rtl="0" eaLnBrk="1" fontAlgn="auto" latinLnBrk="0" hangingPunct="1">
              <a:spcBef>
                <a:spcPts val="1200"/>
              </a:spcBef>
              <a:buClr>
                <a:srgbClr val="000066"/>
              </a:buClr>
              <a:buSzTx/>
              <a:buNone/>
              <a:tabLst>
                <a:tab pos="355600" algn="l"/>
              </a:tabLst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R 117 (fuel pumps)</a:t>
            </a:r>
          </a:p>
          <a:p>
            <a:pPr marL="0" marR="0" lvl="0" indent="0" algn="l" defTabSz="457200" rtl="0" eaLnBrk="1" fontAlgn="auto" latinLnBrk="0" hangingPunct="1">
              <a:spcBef>
                <a:spcPts val="1200"/>
              </a:spcBef>
              <a:buClr>
                <a:srgbClr val="000066"/>
              </a:buClr>
              <a:buSzTx/>
              <a:buNone/>
              <a:tabLst>
                <a:tab pos="355600" algn="l"/>
              </a:tabLst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R 137 (gas meters</a:t>
            </a: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anose="020B0606020202030204" pitchFamily="34" charset="0"/>
              </a:rPr>
              <a:t>)</a:t>
            </a:r>
          </a:p>
        </p:txBody>
      </p:sp>
      <p:pic>
        <p:nvPicPr>
          <p:cNvPr id="8" name="Picture 2_" descr="http://www.tpautomation.de/images/product_images/popup_images/7KT153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6135" y="2584068"/>
            <a:ext cx="807571" cy="807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http://images.lotze-wassertechnik.de/1005493_s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8661" y="3546367"/>
            <a:ext cx="1020903" cy="765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4" descr="http://www.duden.de/_media_/full/G/Gaszaehler-20102013458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2521" y="5770996"/>
            <a:ext cx="767228" cy="862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1688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17</a:t>
            </a:fld>
            <a:endParaRPr lang="fr-FR"/>
          </a:p>
        </p:txBody>
      </p:sp>
      <p:pic>
        <p:nvPicPr>
          <p:cNvPr id="5" name="Content Placeholder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5528" y="1388203"/>
            <a:ext cx="2086495" cy="2086495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0" y="3818459"/>
            <a:ext cx="7956376" cy="22748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b="1" dirty="0"/>
              <a:t>Cock Oosterman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b="1" dirty="0"/>
              <a:t>OIML-CS Management Committee Chairperson </a:t>
            </a:r>
          </a:p>
          <a:p>
            <a:pPr marL="0" indent="0" algn="ctr">
              <a:buFont typeface="Arial" panose="020B0604020202020204" pitchFamily="34" charset="0"/>
              <a:buNone/>
            </a:pPr>
            <a:br>
              <a:rPr lang="en-US" sz="2400" b="1" dirty="0"/>
            </a:br>
            <a:r>
              <a:rPr lang="en-US" sz="2400" b="1" dirty="0">
                <a:hlinkClick r:id="rId3"/>
              </a:rPr>
              <a:t>cock.oosterman@oiml.org</a:t>
            </a:r>
            <a:br>
              <a:rPr lang="en-US" sz="2400" b="1" dirty="0"/>
            </a:br>
            <a:r>
              <a:rPr lang="en-US" sz="2400" b="1" dirty="0">
                <a:hlinkClick r:id="rId4"/>
              </a:rPr>
              <a:t>www.oiml.org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826618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2" descr="https://lh3.googleusercontent.com/3qd9RW7ctdMv-buuGIOt8pruQGpEs2DCKc3G-N04sVH5nxZTH4Hwm4nsG2MLvDSvgr1Q-Ec4z0iXFSyb1BfbAVHUwe2OIVZk7hsFCMBcCgs9JvY0qPeutcwwNFUNzCOSsFEh5yxzaFlPbQLThZ6FkepSRbX5VGc6WRJZ5ZIQdDKqXdtbqaTZd7cy8pMOVtt_RJ1ilz0aButkbBtsSauKYtHekMEeWPwGueBl9JCLrVdtiMnPrs6vaj2QHaQ5totsS-uoxhOzpf7W63t647KEOwhZO4voM4t-IeIHwX-MdIPCc806bGbqdKktQRJw7fHvfbQ99dHMpMLHRTbYAFkuh3GgucICHU-gDXfD2izNXyBrqfAQd9XEOyTSH0v6fdLKIFOyQZcFqNSOZnmeC_eXIneyZbwyZWB-f0vaiz25zCkJSInlmDTY7Uaiar9gDru2ZFLh2mbRh8_NRyMzIhkgjCNmSbkx2k6gC10xblUDpJdvNCZk9xHkI5hIkEC6S1_FQPV-IrrPKxYnCMcbHhVGFbDeQpQdE6PmaZTPdcxssb7Hg4yuloUwaryVVhnyDU96LBa0GH1K9Jucq9-WLOE0eX5vprtPCAsH9CqTXaUU9w=w1427-h1070-n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3091" y="2348880"/>
            <a:ext cx="4437952" cy="3327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45274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687" y="1124744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en-GB" dirty="0"/>
              <a:t>Management Structure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2</a:t>
            </a:fld>
            <a:endParaRPr lang="fr-FR"/>
          </a:p>
        </p:txBody>
      </p:sp>
      <p:pic>
        <p:nvPicPr>
          <p:cNvPr id="5" name="Content Placeholder 7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02" y="1700213"/>
            <a:ext cx="6268246" cy="452437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3275856" y="3356992"/>
            <a:ext cx="4032448" cy="2952328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39041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687" y="1124744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en-GB" dirty="0"/>
              <a:t>Management Committee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3</a:t>
            </a:fld>
            <a:endParaRPr lang="fr-FR"/>
          </a:p>
        </p:txBody>
      </p:sp>
      <p:pic>
        <p:nvPicPr>
          <p:cNvPr id="5" name="Content Placeholder 7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02" y="1700213"/>
            <a:ext cx="6268246" cy="452437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4697424" y="3573016"/>
            <a:ext cx="1656184" cy="864096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05061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gymtsv.com.au/wp-content/uploads/2015/01/mgtcom-400x27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3667" y="1916832"/>
            <a:ext cx="2243119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687" y="1124744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en-GB" dirty="0"/>
              <a:t>Management Committee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4</a:t>
            </a:fld>
            <a:endParaRPr lang="fr-FR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95536" y="1700808"/>
            <a:ext cx="7283152" cy="4752529"/>
          </a:xfrm>
        </p:spPr>
        <p:txBody>
          <a:bodyPr>
            <a:normAutofit fontScale="92500" lnSpcReduction="10000"/>
          </a:bodyPr>
          <a:lstStyle/>
          <a:p>
            <a:pPr marL="4763" lvl="1" indent="0">
              <a:buNone/>
            </a:pPr>
            <a:r>
              <a:rPr lang="en-US" sz="4500" dirty="0"/>
              <a:t>Composition:</a:t>
            </a:r>
            <a:endParaRPr lang="en-GB" sz="4500" dirty="0"/>
          </a:p>
          <a:p>
            <a:pPr lvl="0"/>
            <a:r>
              <a:rPr lang="en-US" dirty="0"/>
              <a:t>one member per </a:t>
            </a:r>
            <a:br>
              <a:rPr lang="en-US" dirty="0"/>
            </a:br>
            <a:r>
              <a:rPr lang="en-US" dirty="0"/>
              <a:t>OIML Member State that</a:t>
            </a:r>
          </a:p>
          <a:p>
            <a:pPr marL="360363" lvl="0" indent="0">
              <a:buNone/>
            </a:pPr>
            <a:r>
              <a:rPr lang="en-US" dirty="0"/>
              <a:t>has at least one OIML Issuing Authority or </a:t>
            </a:r>
          </a:p>
          <a:p>
            <a:pPr marL="360363" lvl="0" indent="0">
              <a:buNone/>
            </a:pPr>
            <a:r>
              <a:rPr lang="en-US" dirty="0"/>
              <a:t>Utilizer, designated by the CIML Member;</a:t>
            </a:r>
            <a:endParaRPr lang="en-GB" dirty="0"/>
          </a:p>
          <a:p>
            <a:pPr lvl="0"/>
            <a:r>
              <a:rPr lang="en-US" dirty="0"/>
              <a:t>one member per OIML Corresponding </a:t>
            </a:r>
          </a:p>
          <a:p>
            <a:pPr marL="360363" lvl="0" indent="0">
              <a:buNone/>
            </a:pPr>
            <a:r>
              <a:rPr lang="en-US" dirty="0"/>
              <a:t>Member that has at least one Associate, </a:t>
            </a:r>
          </a:p>
          <a:p>
            <a:pPr marL="360363" lvl="0" indent="0">
              <a:buNone/>
            </a:pPr>
            <a:r>
              <a:rPr lang="en-US" dirty="0"/>
              <a:t>designated by the OIML Corresponding Member (no vote);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856837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err="1"/>
              <a:t>Roles</a:t>
            </a:r>
            <a:r>
              <a:rPr lang="nl-NL" dirty="0"/>
              <a:t> in MC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dirty="0"/>
              <a:t>a Chairperson, nominated from amongst the MC members from OIML Member States and appointed by the CIML;</a:t>
            </a:r>
            <a:endParaRPr lang="en-GB" dirty="0"/>
          </a:p>
          <a:p>
            <a:pPr lvl="0"/>
            <a:r>
              <a:rPr lang="en-US" dirty="0"/>
              <a:t>a Deputy Chairperson, nominated from amongst the MC members from OIML Member States and appointed by the CIML; </a:t>
            </a:r>
            <a:endParaRPr lang="en-GB" dirty="0"/>
          </a:p>
          <a:p>
            <a:pPr lvl="0"/>
            <a:r>
              <a:rPr lang="en-US" dirty="0"/>
              <a:t>an Executive Secretary;</a:t>
            </a:r>
            <a:endParaRPr lang="en-GB" dirty="0"/>
          </a:p>
          <a:p>
            <a:pPr lvl="0"/>
            <a:r>
              <a:rPr lang="en-US" dirty="0"/>
              <a:t>the TLF Chairperson;</a:t>
            </a:r>
            <a:endParaRPr lang="en-GB" dirty="0"/>
          </a:p>
          <a:p>
            <a:pPr lvl="0"/>
            <a:r>
              <a:rPr lang="en-US" dirty="0"/>
              <a:t>Secretariats of relevant OIML TCs/SCs as observers; and</a:t>
            </a:r>
            <a:endParaRPr lang="en-GB" dirty="0"/>
          </a:p>
          <a:p>
            <a:pPr lvl="0"/>
            <a:r>
              <a:rPr lang="en-US" dirty="0"/>
              <a:t>representatives from Organizations in Liaison as observers.</a:t>
            </a:r>
            <a:endParaRPr lang="en-GB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gymtsv.com.au/wp-content/uploads/2015/01/mgtcom-400x27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714441"/>
            <a:ext cx="2243119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687" y="1124744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en-GB" dirty="0"/>
              <a:t>Management Committee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6</a:t>
            </a:fld>
            <a:endParaRPr lang="fr-FR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20078" y="1714441"/>
            <a:ext cx="7283152" cy="478431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4000" dirty="0"/>
              <a:t>Duties and responsibilities:</a:t>
            </a:r>
          </a:p>
          <a:p>
            <a:r>
              <a:rPr lang="en-US" sz="2800" dirty="0"/>
              <a:t>report annually to the CIML,</a:t>
            </a:r>
          </a:p>
          <a:p>
            <a:r>
              <a:rPr lang="en-US" sz="2800" dirty="0"/>
              <a:t>develop and make proposals </a:t>
            </a:r>
            <a:br>
              <a:rPr lang="en-US" sz="2800" dirty="0"/>
            </a:br>
            <a:r>
              <a:rPr lang="en-US" sz="2800" dirty="0"/>
              <a:t>to the CIML for changes in OIML-CS strategy and policy, </a:t>
            </a:r>
            <a:endParaRPr lang="de-DE" sz="2800" dirty="0"/>
          </a:p>
          <a:p>
            <a:r>
              <a:rPr lang="en-US" sz="2800" dirty="0"/>
              <a:t>promote and raise awareness of the OIML-CS</a:t>
            </a:r>
          </a:p>
          <a:p>
            <a:pPr marL="360363" indent="0">
              <a:buNone/>
            </a:pPr>
            <a:r>
              <a:rPr lang="en-US" sz="2800" dirty="0"/>
              <a:t>and its schemes, </a:t>
            </a:r>
            <a:endParaRPr lang="de-DE" sz="2800" dirty="0"/>
          </a:p>
          <a:p>
            <a:r>
              <a:rPr lang="en-US" sz="2800" dirty="0"/>
              <a:t>make proposals to the CIML to extend or reduce the transition period from Scheme B to Scheme A for a measuring instrument category in the OIML-CS, </a:t>
            </a:r>
            <a:endParaRPr lang="de-DE" sz="2800" dirty="0"/>
          </a:p>
        </p:txBody>
      </p:sp>
    </p:spTree>
    <p:extLst>
      <p:ext uri="{BB962C8B-B14F-4D97-AF65-F5344CB8AC3E}">
        <p14:creationId xmlns:p14="http://schemas.microsoft.com/office/powerpoint/2010/main" val="16338138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make decisions on the participation of new Issuing Authorities in a scheme, </a:t>
            </a:r>
            <a:endParaRPr lang="de-DE" dirty="0"/>
          </a:p>
          <a:p>
            <a:r>
              <a:rPr lang="en-US" dirty="0"/>
              <a:t>organize periodic reviews on the continuity of participation of Issuing Authorities in a scheme, </a:t>
            </a:r>
          </a:p>
          <a:p>
            <a:r>
              <a:rPr lang="en-US" dirty="0"/>
              <a:t>approve and maintain the list of OIML Technical and Quality Management System experts,</a:t>
            </a:r>
          </a:p>
          <a:p>
            <a:r>
              <a:rPr lang="en-US" dirty="0"/>
              <a:t>monitor the operation and effectiveness of the OIM</a:t>
            </a:r>
            <a:endParaRPr lang="nl-NL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687" y="1124744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en-GB" dirty="0"/>
              <a:t>Review Committee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8</a:t>
            </a:fld>
            <a:endParaRPr lang="fr-FR"/>
          </a:p>
        </p:txBody>
      </p:sp>
      <p:pic>
        <p:nvPicPr>
          <p:cNvPr id="5" name="Content Placeholder 7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02" y="1700213"/>
            <a:ext cx="6268246" cy="452437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4697424" y="4221088"/>
            <a:ext cx="1656184" cy="576064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054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687" y="1124744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en-GB" dirty="0"/>
              <a:t>Review Committee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9</a:t>
            </a:fld>
            <a:endParaRPr lang="fr-FR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69875" indent="-269875">
              <a:spcBef>
                <a:spcPts val="1200"/>
              </a:spcBef>
            </a:pPr>
            <a:r>
              <a:rPr lang="en-US" sz="2800" dirty="0">
                <a:cs typeface="Arial" panose="020B0604020202020204" pitchFamily="34" charset="0"/>
              </a:rPr>
              <a:t>Sub-committee of the MC</a:t>
            </a:r>
          </a:p>
          <a:p>
            <a:pPr marL="269875" indent="-269875">
              <a:spcBef>
                <a:spcPts val="1200"/>
              </a:spcBef>
            </a:pPr>
            <a:r>
              <a:rPr lang="en-US" sz="2800" dirty="0">
                <a:cs typeface="Arial" panose="020B0604020202020204" pitchFamily="34" charset="0"/>
              </a:rPr>
              <a:t>At least six members chosen from the MC members</a:t>
            </a:r>
          </a:p>
          <a:p>
            <a:pPr marL="269875" indent="-269875">
              <a:spcBef>
                <a:spcPts val="1200"/>
              </a:spcBef>
            </a:pPr>
            <a:r>
              <a:rPr lang="en-US" sz="2800" dirty="0">
                <a:cs typeface="Arial" panose="020B0604020202020204" pitchFamily="34" charset="0"/>
              </a:rPr>
              <a:t>Chairperson appointed by the MC</a:t>
            </a:r>
          </a:p>
          <a:p>
            <a:pPr marL="269875" indent="-269875">
              <a:spcBef>
                <a:spcPts val="1200"/>
              </a:spcBef>
            </a:pPr>
            <a:r>
              <a:rPr lang="en-US" sz="2800" dirty="0">
                <a:cs typeface="Arial" panose="020B0604020202020204" pitchFamily="34" charset="0"/>
              </a:rPr>
              <a:t>Provide recommendations to the full MC on the acceptance or rejection of Legal Metrology and QMS experts and the approval, rejection or suspension of OIML Issuing Authorities</a:t>
            </a:r>
          </a:p>
        </p:txBody>
      </p:sp>
    </p:spTree>
    <p:extLst>
      <p:ext uri="{BB962C8B-B14F-4D97-AF65-F5344CB8AC3E}">
        <p14:creationId xmlns:p14="http://schemas.microsoft.com/office/powerpoint/2010/main" val="1098374909"/>
      </p:ext>
    </p:extLst>
  </p:cSld>
  <p:clrMapOvr>
    <a:masterClrMapping/>
  </p:clrMapOvr>
</p:sld>
</file>

<file path=ppt/theme/theme1.xml><?xml version="1.0" encoding="utf-8"?>
<a:theme xmlns:a="http://schemas.openxmlformats.org/drawingml/2006/main" name="OIML PowerPoint Layout 2015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OIML-CS Seminar June 2017 - Slide template</Template>
  <TotalTime>0</TotalTime>
  <Words>450</Words>
  <Application>Microsoft Office PowerPoint</Application>
  <PresentationFormat>Bildschirmpräsentation (4:3)</PresentationFormat>
  <Paragraphs>97</Paragraphs>
  <Slides>18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18</vt:i4>
      </vt:variant>
    </vt:vector>
  </HeadingPairs>
  <TitlesOfParts>
    <vt:vector size="23" baseType="lpstr">
      <vt:lpstr>Arial</vt:lpstr>
      <vt:lpstr>Arial Narrow</vt:lpstr>
      <vt:lpstr>Calibri</vt:lpstr>
      <vt:lpstr>Wingdings</vt:lpstr>
      <vt:lpstr>OIML PowerPoint Layout 2015</vt:lpstr>
      <vt:lpstr>Review and approval of OIML IAs, TLs and Experts</vt:lpstr>
      <vt:lpstr>Management Structure</vt:lpstr>
      <vt:lpstr>Management Committee</vt:lpstr>
      <vt:lpstr>Management Committee</vt:lpstr>
      <vt:lpstr>Roles in MC</vt:lpstr>
      <vt:lpstr>Management Committee</vt:lpstr>
      <vt:lpstr>PowerPoint-Präsentation</vt:lpstr>
      <vt:lpstr>Review Committee</vt:lpstr>
      <vt:lpstr>Review Committee</vt:lpstr>
      <vt:lpstr>PowerPoint-Präsentation</vt:lpstr>
      <vt:lpstr>Test Laboratories Forum</vt:lpstr>
      <vt:lpstr>Test Laboratories Forum</vt:lpstr>
      <vt:lpstr>Board of Appeal</vt:lpstr>
      <vt:lpstr>Board of Appeal</vt:lpstr>
      <vt:lpstr>OIML Technical Committees</vt:lpstr>
      <vt:lpstr>OIML Technical Committees</vt:lpstr>
      <vt:lpstr>PowerPoint-Präsentation</vt:lpstr>
      <vt:lpstr>PowerPoint-Präsentation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Oosterman</dc:creator>
  <cp:lastModifiedBy>Peter Ulbig</cp:lastModifiedBy>
  <cp:revision>48</cp:revision>
  <dcterms:created xsi:type="dcterms:W3CDTF">2017-05-23T10:37:45Z</dcterms:created>
  <dcterms:modified xsi:type="dcterms:W3CDTF">2018-05-14T07:58:01Z</dcterms:modified>
</cp:coreProperties>
</file>